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8" r:id="rId3"/>
    <p:sldId id="297" r:id="rId4"/>
    <p:sldId id="261" r:id="rId5"/>
    <p:sldId id="258" r:id="rId6"/>
    <p:sldId id="262" r:id="rId7"/>
    <p:sldId id="257" r:id="rId8"/>
    <p:sldId id="276" r:id="rId9"/>
    <p:sldId id="277" r:id="rId10"/>
    <p:sldId id="278" r:id="rId11"/>
    <p:sldId id="279" r:id="rId12"/>
    <p:sldId id="280" r:id="rId13"/>
    <p:sldId id="281" r:id="rId14"/>
    <p:sldId id="292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59" r:id="rId24"/>
    <p:sldId id="293" r:id="rId25"/>
    <p:sldId id="294" r:id="rId26"/>
    <p:sldId id="295" r:id="rId27"/>
    <p:sldId id="296" r:id="rId28"/>
    <p:sldId id="263" r:id="rId29"/>
    <p:sldId id="264" r:id="rId30"/>
    <p:sldId id="265" r:id="rId31"/>
    <p:sldId id="266" r:id="rId32"/>
    <p:sldId id="267" r:id="rId33"/>
    <p:sldId id="268" r:id="rId34"/>
    <p:sldId id="269" r:id="rId35"/>
    <p:sldId id="270" r:id="rId36"/>
    <p:sldId id="271" r:id="rId37"/>
    <p:sldId id="272" r:id="rId38"/>
    <p:sldId id="273" r:id="rId39"/>
    <p:sldId id="274" r:id="rId40"/>
    <p:sldId id="275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503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229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941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724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37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775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7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4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7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797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712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5A832-BDE2-4020-AF57-35165F1EE857}" type="datetimeFigureOut">
              <a:rPr lang="en-US" smtClean="0"/>
              <a:t>8/28/2024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001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scenarios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2019.1b: </a:t>
            </a:r>
          </a:p>
          <a:p>
            <a:pPr lvl="1"/>
            <a:r>
              <a:rPr lang="en-US" dirty="0" smtClean="0"/>
              <a:t>2023 model with updated data: GAP diffs included, updated L-W</a:t>
            </a:r>
          </a:p>
          <a:p>
            <a:r>
              <a:rPr lang="en-US" dirty="0" smtClean="0"/>
              <a:t>2019.1c: </a:t>
            </a:r>
          </a:p>
          <a:p>
            <a:pPr lvl="1"/>
            <a:r>
              <a:rPr lang="en-US" dirty="0" smtClean="0"/>
              <a:t>Correct </a:t>
            </a:r>
            <a:r>
              <a:rPr lang="en-US" dirty="0" err="1" smtClean="0"/>
              <a:t>LLSrv</a:t>
            </a:r>
            <a:r>
              <a:rPr lang="en-US" dirty="0" smtClean="0"/>
              <a:t> SD &amp; </a:t>
            </a:r>
            <a:r>
              <a:rPr lang="en-US" dirty="0" err="1" smtClean="0"/>
              <a:t>lcomps</a:t>
            </a:r>
            <a:endParaRPr lang="en-US" dirty="0" smtClean="0"/>
          </a:p>
          <a:p>
            <a:pPr lvl="1"/>
            <a:r>
              <a:rPr lang="en-US" dirty="0" smtClean="0"/>
              <a:t>Set fishery ISS at number of hauls from which samples used</a:t>
            </a:r>
          </a:p>
          <a:p>
            <a:pPr lvl="1"/>
            <a:r>
              <a:rPr lang="en-US" i="1" dirty="0"/>
              <a:t>Use </a:t>
            </a:r>
            <a:r>
              <a:rPr lang="en-US" i="1" dirty="0" err="1"/>
              <a:t>surveyISS</a:t>
            </a:r>
            <a:r>
              <a:rPr lang="en-US" i="1" dirty="0"/>
              <a:t> for trawl survey length &amp; CAAL comps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et plus bin at 105 cm (&lt;2% of years for all data &gt;0.01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Switch to CV for young/old growth with priors from EBS model (estimated here)</a:t>
            </a:r>
          </a:p>
          <a:p>
            <a:pPr lvl="1"/>
            <a:r>
              <a:rPr lang="en-US" dirty="0" smtClean="0"/>
              <a:t>Add prior to </a:t>
            </a:r>
            <a:r>
              <a:rPr lang="en-US" dirty="0" err="1" smtClean="0"/>
              <a:t>Lmin</a:t>
            </a:r>
            <a:r>
              <a:rPr lang="en-US" dirty="0" smtClean="0"/>
              <a:t> (w/ 5% CV)</a:t>
            </a:r>
          </a:p>
          <a:p>
            <a:pPr lvl="1"/>
            <a:r>
              <a:rPr lang="en-US" dirty="0" smtClean="0"/>
              <a:t>Turn off forecast recruitment phase</a:t>
            </a:r>
          </a:p>
          <a:p>
            <a:pPr lvl="1"/>
            <a:r>
              <a:rPr lang="en-US" dirty="0" smtClean="0"/>
              <a:t>Turn off </a:t>
            </a:r>
            <a:r>
              <a:rPr lang="en-US" dirty="0" err="1" smtClean="0"/>
              <a:t>start_logit</a:t>
            </a:r>
            <a:r>
              <a:rPr lang="en-US" dirty="0" smtClean="0"/>
              <a:t> </a:t>
            </a:r>
            <a:r>
              <a:rPr lang="en-US" dirty="0" err="1" smtClean="0"/>
              <a:t>param</a:t>
            </a:r>
            <a:r>
              <a:rPr lang="en-US" dirty="0" smtClean="0"/>
              <a:t> for survey </a:t>
            </a:r>
            <a:r>
              <a:rPr lang="en-US" dirty="0" err="1" smtClean="0"/>
              <a:t>selex</a:t>
            </a:r>
            <a:endParaRPr lang="en-US" dirty="0" smtClean="0"/>
          </a:p>
          <a:p>
            <a:r>
              <a:rPr lang="en-US" dirty="0" smtClean="0"/>
              <a:t>2019.1d: </a:t>
            </a:r>
          </a:p>
          <a:p>
            <a:pPr lvl="1"/>
            <a:r>
              <a:rPr lang="en-US" dirty="0" smtClean="0"/>
              <a:t>Update ageing error (linear, GOA data)</a:t>
            </a:r>
          </a:p>
          <a:p>
            <a:r>
              <a:rPr lang="en-US" dirty="0" smtClean="0"/>
              <a:t>2019.1e: </a:t>
            </a:r>
          </a:p>
          <a:p>
            <a:pPr lvl="1"/>
            <a:r>
              <a:rPr lang="en-US" dirty="0" smtClean="0"/>
              <a:t>New fishery length comps (aggregate at tri-area-gear, remove filter, merge state)</a:t>
            </a:r>
          </a:p>
          <a:p>
            <a:r>
              <a:rPr lang="en-US" dirty="0" smtClean="0"/>
              <a:t>2019.1d/e.2: </a:t>
            </a:r>
          </a:p>
          <a:p>
            <a:pPr lvl="1"/>
            <a:r>
              <a:rPr lang="en-US" dirty="0" smtClean="0"/>
              <a:t>Bin length data at 2 cm bins</a:t>
            </a:r>
          </a:p>
          <a:p>
            <a:r>
              <a:rPr lang="en-US" dirty="0" smtClean="0"/>
              <a:t>2019.1d/e.5</a:t>
            </a:r>
            <a:r>
              <a:rPr lang="en-US" dirty="0"/>
              <a:t>: </a:t>
            </a:r>
            <a:endParaRPr lang="en-US" dirty="0" smtClean="0"/>
          </a:p>
          <a:p>
            <a:pPr lvl="1"/>
            <a:r>
              <a:rPr lang="en-US" dirty="0" smtClean="0"/>
              <a:t>Bin </a:t>
            </a:r>
            <a:r>
              <a:rPr lang="en-US" dirty="0"/>
              <a:t>length data at </a:t>
            </a:r>
            <a:r>
              <a:rPr lang="en-US" dirty="0" smtClean="0"/>
              <a:t>5 </a:t>
            </a:r>
            <a:r>
              <a:rPr lang="en-US" dirty="0"/>
              <a:t>cm bins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52085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Aggregated comps: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3562" y="1540474"/>
            <a:ext cx="3880141" cy="22634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103" y="2256481"/>
            <a:ext cx="7888319" cy="460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86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Trawl comps: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201" y="162629"/>
            <a:ext cx="6400938" cy="640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267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Longline comps: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850" y="195579"/>
            <a:ext cx="6400938" cy="640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619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Pot comps: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812" y="245006"/>
            <a:ext cx="6400938" cy="640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71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384" y="350810"/>
            <a:ext cx="6400938" cy="640093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Pot comps:</a:t>
            </a:r>
          </a:p>
        </p:txBody>
      </p:sp>
      <p:sp>
        <p:nvSpPr>
          <p:cNvPr id="8" name="Oval 7"/>
          <p:cNvSpPr/>
          <p:nvPr/>
        </p:nvSpPr>
        <p:spPr>
          <a:xfrm>
            <a:off x="5914768" y="5469924"/>
            <a:ext cx="1276864" cy="126039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98612"/>
            <a:ext cx="4803844" cy="4803844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17580704">
            <a:off x="6492523" y="4947165"/>
            <a:ext cx="881448" cy="2965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891637" y="876863"/>
            <a:ext cx="9685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37 hauls</a:t>
            </a:r>
          </a:p>
          <a:p>
            <a:r>
              <a:rPr lang="en-US" dirty="0" smtClean="0"/>
              <a:t>n = 698</a:t>
            </a:r>
          </a:p>
          <a:p>
            <a:r>
              <a:rPr lang="en-US" dirty="0" smtClean="0"/>
              <a:t>No state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921543" y="2633163"/>
            <a:ext cx="9685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53 hauls</a:t>
            </a:r>
          </a:p>
          <a:p>
            <a:r>
              <a:rPr lang="en-US" dirty="0" smtClean="0"/>
              <a:t>n = 794</a:t>
            </a:r>
          </a:p>
          <a:p>
            <a:r>
              <a:rPr lang="en-US" dirty="0" smtClean="0"/>
              <a:t>No state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0944053" y="4051331"/>
            <a:ext cx="11540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 = 6417</a:t>
            </a:r>
          </a:p>
          <a:p>
            <a:r>
              <a:rPr lang="en-US" dirty="0" smtClean="0"/>
              <a:t>With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832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Overall,</a:t>
            </a:r>
            <a:r>
              <a:rPr lang="en-US" dirty="0"/>
              <a:t> </a:t>
            </a:r>
            <a:r>
              <a:rPr lang="en-US" dirty="0" smtClean="0"/>
              <a:t>removing filters, aggregating at trimester-area-gear level and merging state data helps to smooth out much of the variability in fishery length comps</a:t>
            </a:r>
          </a:p>
          <a:p>
            <a:r>
              <a:rPr lang="en-US" dirty="0" smtClean="0"/>
              <a:t>But, only gets us so far</a:t>
            </a:r>
          </a:p>
          <a:p>
            <a:r>
              <a:rPr lang="en-US" dirty="0" smtClean="0"/>
              <a:t>Proposal: align with EBS cod investigations this year, and investigate binning length data at 5 cm intervals</a:t>
            </a:r>
          </a:p>
          <a:p>
            <a:r>
              <a:rPr lang="en-US" dirty="0" smtClean="0"/>
              <a:t>Affects: all length comp (surveys &amp; fishery) and conditional age-at-length (trawl survey and fishery)</a:t>
            </a:r>
          </a:p>
        </p:txBody>
      </p:sp>
    </p:spTree>
    <p:extLst>
      <p:ext uri="{BB962C8B-B14F-4D97-AF65-F5344CB8AC3E}">
        <p14:creationId xmlns:p14="http://schemas.microsoft.com/office/powerpoint/2010/main" val="3448383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 trawl: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006" y="1482811"/>
            <a:ext cx="8625134" cy="5031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00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 longline: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3545" y="1475148"/>
            <a:ext cx="8401609" cy="490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824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 pot: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318" y="1468265"/>
            <a:ext cx="8466482" cy="493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318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 trawl survey: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667" y="1400431"/>
            <a:ext cx="7721327" cy="450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61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scenarios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2024.0: </a:t>
            </a:r>
          </a:p>
          <a:p>
            <a:pPr lvl="1"/>
            <a:r>
              <a:rPr lang="en-US" dirty="0" smtClean="0"/>
              <a:t>Time-invariant trawl survey </a:t>
            </a:r>
            <a:r>
              <a:rPr lang="en-US" dirty="0" err="1" smtClean="0"/>
              <a:t>selex</a:t>
            </a:r>
            <a:endParaRPr lang="en-US" dirty="0" smtClean="0"/>
          </a:p>
          <a:p>
            <a:r>
              <a:rPr lang="en-US" dirty="0" smtClean="0"/>
              <a:t>2024.1: </a:t>
            </a:r>
          </a:p>
          <a:p>
            <a:pPr lvl="1"/>
            <a:r>
              <a:rPr lang="en-US" dirty="0" smtClean="0"/>
              <a:t>Time-invariant fishery </a:t>
            </a:r>
            <a:r>
              <a:rPr lang="en-US" dirty="0" err="1" smtClean="0"/>
              <a:t>selex</a:t>
            </a:r>
            <a:endParaRPr lang="en-US" dirty="0" smtClean="0"/>
          </a:p>
          <a:p>
            <a:r>
              <a:rPr lang="en-US" dirty="0" smtClean="0"/>
              <a:t>2024.2: </a:t>
            </a:r>
          </a:p>
          <a:p>
            <a:pPr lvl="1"/>
            <a:r>
              <a:rPr lang="en-US" dirty="0" smtClean="0"/>
              <a:t>Use trawl survey CAAL only, fit fishery age post-2007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113322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Bin longline survey: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545" y="1359242"/>
            <a:ext cx="7904913" cy="461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592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Overall,</a:t>
            </a:r>
            <a:r>
              <a:rPr lang="en-US" dirty="0"/>
              <a:t> </a:t>
            </a:r>
            <a:r>
              <a:rPr lang="en-US" dirty="0" smtClean="0"/>
              <a:t>removing filters, aggregating at trimester-area-gear level and merging state data helps to smooth out much of the variability in fishery length comps</a:t>
            </a:r>
          </a:p>
          <a:p>
            <a:r>
              <a:rPr lang="en-US" dirty="0" smtClean="0"/>
              <a:t>And, binning to 5 cm removes variability in length composition without loosing important signal</a:t>
            </a:r>
          </a:p>
          <a:p>
            <a:r>
              <a:rPr lang="en-US" dirty="0"/>
              <a:t>Proposal: add this data treatment as alternative model ###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52338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Plots of </a:t>
            </a:r>
            <a:r>
              <a:rPr lang="en-US" b="1" dirty="0">
                <a:solidFill>
                  <a:srgbClr val="FF0000"/>
                </a:solidFill>
              </a:rPr>
              <a:t>alternative model with </a:t>
            </a:r>
            <a:r>
              <a:rPr lang="en-US" b="1" dirty="0" err="1">
                <a:solidFill>
                  <a:srgbClr val="FF0000"/>
                </a:solidFill>
              </a:rPr>
              <a:t>lcomp</a:t>
            </a:r>
            <a:r>
              <a:rPr lang="en-US" b="1" dirty="0">
                <a:solidFill>
                  <a:srgbClr val="FF0000"/>
                </a:solidFill>
              </a:rPr>
              <a:t> data treatment </a:t>
            </a:r>
            <a:r>
              <a:rPr lang="en-US" b="1" dirty="0" smtClean="0">
                <a:solidFill>
                  <a:srgbClr val="FF0000"/>
                </a:solidFill>
              </a:rPr>
              <a:t>## vs alternative model with bin ##</a:t>
            </a:r>
          </a:p>
        </p:txBody>
      </p:sp>
    </p:spTree>
    <p:extLst>
      <p:ext uri="{BB962C8B-B14F-4D97-AF65-F5344CB8AC3E}">
        <p14:creationId xmlns:p14="http://schemas.microsoft.com/office/powerpoint/2010/main" val="14237429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ge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Fishery data: 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urrently computed for males/females, then combined (and, excludes unsexed data)</a:t>
            </a:r>
          </a:p>
          <a:p>
            <a:pPr lvl="2"/>
            <a:r>
              <a:rPr lang="en-US" dirty="0" smtClean="0"/>
              <a:t>But, length comps have never been computed this way, have always combined sex data prior to expansion</a:t>
            </a:r>
          </a:p>
          <a:p>
            <a:pPr lvl="1"/>
            <a:r>
              <a:rPr lang="en-US" dirty="0" smtClean="0"/>
              <a:t>Computed with FSA package, rather than the observed ALK</a:t>
            </a:r>
          </a:p>
          <a:p>
            <a:pPr lvl="2"/>
            <a:r>
              <a:rPr lang="en-US" dirty="0" smtClean="0"/>
              <a:t>Idea: randomly assigns lengths to ages with an ALK approach</a:t>
            </a:r>
          </a:p>
          <a:p>
            <a:pPr lvl="2"/>
            <a:r>
              <a:rPr lang="en-US" dirty="0" smtClean="0"/>
              <a:t>But, can obtain ages that weren’t observed, particularly because</a:t>
            </a:r>
            <a:endParaRPr lang="en-US" dirty="0"/>
          </a:p>
          <a:p>
            <a:pPr lvl="2"/>
            <a:r>
              <a:rPr lang="en-US" dirty="0" smtClean="0"/>
              <a:t>Requires: must define smallest lengths in each year as age-1</a:t>
            </a:r>
          </a:p>
          <a:p>
            <a:r>
              <a:rPr lang="en-US" dirty="0" smtClean="0"/>
              <a:t>Propose:</a:t>
            </a:r>
          </a:p>
          <a:p>
            <a:pPr lvl="1"/>
            <a:r>
              <a:rPr lang="en-US" dirty="0" smtClean="0"/>
              <a:t>Combine age/length data across sexes pre-expansion</a:t>
            </a:r>
          </a:p>
          <a:p>
            <a:pPr lvl="1"/>
            <a:r>
              <a:rPr lang="en-US" dirty="0" smtClean="0"/>
              <a:t>Use year-specific ALK &amp; remove age-1 assignment (stop using FSA package)</a:t>
            </a:r>
          </a:p>
          <a:p>
            <a:pPr lvl="1"/>
            <a:r>
              <a:rPr lang="en-US" dirty="0" smtClean="0"/>
              <a:t>Use proposed length comp expansion</a:t>
            </a:r>
          </a:p>
          <a:p>
            <a:r>
              <a:rPr lang="en-US" dirty="0" smtClean="0"/>
              <a:t>Why? You’ll see…</a:t>
            </a:r>
          </a:p>
        </p:txBody>
      </p:sp>
    </p:spTree>
    <p:extLst>
      <p:ext uri="{BB962C8B-B14F-4D97-AF65-F5344CB8AC3E}">
        <p14:creationId xmlns:p14="http://schemas.microsoft.com/office/powerpoint/2010/main" val="8975503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ge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Fishery data: aggregated plots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393" y="2428678"/>
            <a:ext cx="7148281" cy="416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166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ge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Trawl fishery: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1294" y="253245"/>
            <a:ext cx="6400938" cy="640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734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ge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Longline fishery: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299" y="162629"/>
            <a:ext cx="6400938" cy="640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5313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ge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Pot fishery: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720" y="294433"/>
            <a:ext cx="6400938" cy="6400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703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Reminder: LLS used in assessment as additional </a:t>
            </a:r>
            <a:r>
              <a:rPr lang="en-US" dirty="0" err="1" smtClean="0"/>
              <a:t>pop’n</a:t>
            </a:r>
            <a:r>
              <a:rPr lang="en-US" dirty="0" smtClean="0"/>
              <a:t> index, but not used in apportionment</a:t>
            </a:r>
          </a:p>
          <a:p>
            <a:pPr lvl="1"/>
            <a:r>
              <a:rPr lang="en-US" dirty="0" smtClean="0"/>
              <a:t>And, includes an environmental link, where in warmer temps at depth cod move deeper and are more available to the LLS than in colder years</a:t>
            </a:r>
          </a:p>
          <a:p>
            <a:r>
              <a:rPr lang="en-US" dirty="0" smtClean="0"/>
              <a:t>Including it in apportionment has been talked about for some time </a:t>
            </a:r>
          </a:p>
          <a:p>
            <a:r>
              <a:rPr lang="en-US" dirty="0" smtClean="0"/>
              <a:t>Other, ‘tracked’, </a:t>
            </a:r>
            <a:r>
              <a:rPr lang="en-US" dirty="0" err="1" smtClean="0"/>
              <a:t>pop’n</a:t>
            </a:r>
            <a:r>
              <a:rPr lang="en-US" dirty="0" smtClean="0"/>
              <a:t> indices include IPHC FISS and ADF&amp;G large mesh trawl survey</a:t>
            </a:r>
          </a:p>
        </p:txBody>
      </p:sp>
    </p:spTree>
    <p:extLst>
      <p:ext uri="{BB962C8B-B14F-4D97-AF65-F5344CB8AC3E}">
        <p14:creationId xmlns:p14="http://schemas.microsoft.com/office/powerpoint/2010/main" val="12094245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Here, look at including LLS into </a:t>
            </a:r>
            <a:r>
              <a:rPr lang="en-US" dirty="0" err="1" smtClean="0"/>
              <a:t>rema</a:t>
            </a:r>
            <a:r>
              <a:rPr lang="en-US" dirty="0" smtClean="0"/>
              <a:t> as an additional index to be used for apportionment</a:t>
            </a:r>
          </a:p>
          <a:p>
            <a:r>
              <a:rPr lang="en-US" dirty="0" smtClean="0"/>
              <a:t>Step-wise approach:</a:t>
            </a:r>
          </a:p>
          <a:p>
            <a:pPr lvl="1"/>
            <a:r>
              <a:rPr lang="en-US" dirty="0" smtClean="0"/>
              <a:t>First, look at AIC ‘preferred’ model when it comes to Process Error (PE) and index scaling (q) parameters</a:t>
            </a:r>
          </a:p>
          <a:p>
            <a:pPr lvl="1"/>
            <a:r>
              <a:rPr lang="en-US" dirty="0" smtClean="0"/>
              <a:t>Next, with ‘preferred’ models investigate estimating additional observation error</a:t>
            </a:r>
          </a:p>
        </p:txBody>
      </p:sp>
    </p:spTree>
    <p:extLst>
      <p:ext uri="{BB962C8B-B14F-4D97-AF65-F5344CB8AC3E}">
        <p14:creationId xmlns:p14="http://schemas.microsoft.com/office/powerpoint/2010/main" val="1936284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data differences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Trawl survey: GAP cleaned up old haul data, only includes specimen data associated with a haul that is used to compute abundance</a:t>
            </a:r>
          </a:p>
          <a:p>
            <a:pPr lvl="1"/>
            <a:r>
              <a:rPr lang="en-US" dirty="0" smtClean="0"/>
              <a:t>Resulted in </a:t>
            </a:r>
            <a:r>
              <a:rPr lang="en-US" i="1" dirty="0" smtClean="0"/>
              <a:t>very </a:t>
            </a:r>
            <a:r>
              <a:rPr lang="en-US" dirty="0" smtClean="0"/>
              <a:t>minor differences in early trawl survey time series for abundance and comp data</a:t>
            </a:r>
          </a:p>
          <a:p>
            <a:r>
              <a:rPr lang="en-US" dirty="0" smtClean="0"/>
              <a:t>LL survey:</a:t>
            </a:r>
          </a:p>
          <a:p>
            <a:pPr lvl="1"/>
            <a:r>
              <a:rPr lang="en-US" dirty="0" smtClean="0"/>
              <a:t>Log correction in SD hadn’t been applied (but was applied to bottom trawl survey index), now is applied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ength comps off by a cm (i.e., 25 cm fish became 26 cm)</a:t>
            </a:r>
          </a:p>
          <a:p>
            <a:r>
              <a:rPr lang="en-US" dirty="0" smtClean="0"/>
              <a:t>Fishery comps:</a:t>
            </a:r>
          </a:p>
          <a:p>
            <a:pPr lvl="1"/>
            <a:r>
              <a:rPr lang="en-US" dirty="0" smtClean="0"/>
              <a:t>ISS set at total number of hauls sampled, but filtered hauls to a certain sample size and didn’t take this into account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Length-weight relationship continually updated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7701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Step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 cases: factorial design of global (1), or regional (3) PE and q parameters</a:t>
            </a:r>
          </a:p>
          <a:p>
            <a:pPr lvl="1"/>
            <a:r>
              <a:rPr lang="en-US" dirty="0" smtClean="0"/>
              <a:t>PE = 1, q = 1</a:t>
            </a:r>
          </a:p>
          <a:p>
            <a:pPr lvl="1"/>
            <a:r>
              <a:rPr lang="en-US" dirty="0" smtClean="0"/>
              <a:t>PE = 3, q = 1</a:t>
            </a:r>
          </a:p>
          <a:p>
            <a:pPr lvl="1"/>
            <a:r>
              <a:rPr lang="en-US" dirty="0" smtClean="0"/>
              <a:t>PE = 1, q = 3</a:t>
            </a:r>
          </a:p>
          <a:p>
            <a:pPr lvl="1"/>
            <a:r>
              <a:rPr lang="en-US" dirty="0" smtClean="0"/>
              <a:t>PE = 3, q = 3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248389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Step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AIC suggests that regional scaling parameters q are supported (and most influential)</a:t>
            </a:r>
          </a:p>
          <a:p>
            <a:r>
              <a:rPr lang="en-US" dirty="0" smtClean="0"/>
              <a:t>Whether PE = 1 or 3, no real difference in model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So, to cover our bases, select PE = 1, q= 3 and PE = 3, q = 3 for additional uncertainty analysis</a:t>
            </a:r>
          </a:p>
          <a:p>
            <a:pPr lvl="1"/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295" y="3381525"/>
            <a:ext cx="8567395" cy="123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8150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Step 2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</a:t>
            </a:r>
            <a:r>
              <a:rPr lang="en-US" dirty="0" smtClean="0"/>
              <a:t> cases: factorial design of 2 PE-q cases from step 1 x 3 uncertainty cases:</a:t>
            </a:r>
          </a:p>
          <a:p>
            <a:pPr lvl="1"/>
            <a:r>
              <a:rPr lang="en-US" dirty="0" smtClean="0"/>
              <a:t>Additional uncertainty in trawl survey</a:t>
            </a:r>
          </a:p>
          <a:p>
            <a:pPr lvl="1"/>
            <a:r>
              <a:rPr lang="en-US" dirty="0" smtClean="0"/>
              <a:t>Additional uncertainty in longline survey</a:t>
            </a:r>
          </a:p>
          <a:p>
            <a:pPr lvl="1"/>
            <a:r>
              <a:rPr lang="en-US" dirty="0" smtClean="0"/>
              <a:t>Additional uncertainty in both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60714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Step 2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8638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Results in 4 models that are essentially the same, in terms of AIC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Preferred model:</a:t>
            </a:r>
          </a:p>
          <a:p>
            <a:pPr lvl="1"/>
            <a:r>
              <a:rPr lang="en-US" dirty="0" smtClean="0"/>
              <a:t>For PE-q, argue for parsimony: select PE = 1 and q = 3 case</a:t>
            </a:r>
          </a:p>
          <a:p>
            <a:pPr lvl="1"/>
            <a:r>
              <a:rPr lang="en-US" dirty="0" smtClean="0"/>
              <a:t>For additional uncertainty, argue:</a:t>
            </a:r>
          </a:p>
          <a:p>
            <a:pPr lvl="2"/>
            <a:r>
              <a:rPr lang="en-US" dirty="0" smtClean="0"/>
              <a:t>When adding trawl survey uncertainty, largest decline in AIC (and is significant)</a:t>
            </a:r>
          </a:p>
          <a:p>
            <a:pPr lvl="2"/>
            <a:r>
              <a:rPr lang="en-US" dirty="0" smtClean="0"/>
              <a:t>Acknowledge that these don’t include environmental link for longline survey, so, there’s a sources of uncertainty that we haven’t yet explained in this model</a:t>
            </a:r>
          </a:p>
          <a:p>
            <a:pPr lvl="2"/>
            <a:r>
              <a:rPr lang="en-US" dirty="0" smtClean="0"/>
              <a:t>So, select additional uncertainty in both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552" y="2299387"/>
            <a:ext cx="9721466" cy="1660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4023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Comparisons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86386"/>
          </a:xfrm>
        </p:spPr>
        <p:txBody>
          <a:bodyPr>
            <a:normAutofit/>
          </a:bodyPr>
          <a:lstStyle/>
          <a:p>
            <a:r>
              <a:rPr lang="en-US" dirty="0" smtClean="0"/>
              <a:t>Compare between:</a:t>
            </a:r>
          </a:p>
          <a:p>
            <a:pPr lvl="1"/>
            <a:r>
              <a:rPr lang="en-US" dirty="0" smtClean="0"/>
              <a:t>Base model: trawl survey only (</a:t>
            </a:r>
            <a:r>
              <a:rPr lang="en-US" dirty="0" err="1" smtClean="0"/>
              <a:t>pcod</a:t>
            </a:r>
            <a:r>
              <a:rPr lang="en-US" dirty="0" smtClean="0"/>
              <a:t> trawl survey)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Preferred model: both trawl and longline survey with 1 process error parameter, 3 scalar parameters, and additional uncertainty estimated for both surveys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127" y="2804081"/>
            <a:ext cx="6143625" cy="866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127" y="4967159"/>
            <a:ext cx="8543925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2918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Comparisons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86386"/>
          </a:xfrm>
        </p:spPr>
        <p:txBody>
          <a:bodyPr>
            <a:normAutofit/>
          </a:bodyPr>
          <a:lstStyle/>
          <a:p>
            <a:r>
              <a:rPr lang="en-US" dirty="0" smtClean="0"/>
              <a:t>Estimated biomass: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578" y="2284112"/>
            <a:ext cx="7152621" cy="417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321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Comparisons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86386"/>
          </a:xfrm>
        </p:spPr>
        <p:txBody>
          <a:bodyPr>
            <a:normAutofit/>
          </a:bodyPr>
          <a:lstStyle/>
          <a:p>
            <a:r>
              <a:rPr lang="en-US" dirty="0" smtClean="0"/>
              <a:t>Data fits: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492" y="2273300"/>
            <a:ext cx="7097015" cy="413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796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Comparisons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578490"/>
            <a:ext cx="10515600" cy="4686386"/>
          </a:xfrm>
        </p:spPr>
        <p:txBody>
          <a:bodyPr>
            <a:normAutofit/>
          </a:bodyPr>
          <a:lstStyle/>
          <a:p>
            <a:r>
              <a:rPr lang="en-US" dirty="0" smtClean="0"/>
              <a:t>Apportionment: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655" y="1965566"/>
            <a:ext cx="6706688" cy="39122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761" y="6030354"/>
            <a:ext cx="608647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3523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Discussion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578490"/>
            <a:ext cx="10515600" cy="4686386"/>
          </a:xfrm>
        </p:spPr>
        <p:txBody>
          <a:bodyPr>
            <a:normAutofit/>
          </a:bodyPr>
          <a:lstStyle/>
          <a:p>
            <a:r>
              <a:rPr lang="en-US" dirty="0" smtClean="0"/>
              <a:t>Recommendation: use </a:t>
            </a:r>
            <a:r>
              <a:rPr lang="en-US" dirty="0" err="1" smtClean="0"/>
              <a:t>rema</a:t>
            </a:r>
            <a:r>
              <a:rPr lang="en-US" dirty="0" smtClean="0"/>
              <a:t> with additional index with preferred parameterization</a:t>
            </a:r>
          </a:p>
          <a:p>
            <a:pPr lvl="1"/>
            <a:r>
              <a:rPr lang="en-US" dirty="0" smtClean="0"/>
              <a:t>Makes apportionment consistent with data used in assessment</a:t>
            </a:r>
          </a:p>
          <a:p>
            <a:pPr lvl="1"/>
            <a:r>
              <a:rPr lang="en-US" dirty="0" smtClean="0"/>
              <a:t>But, it will likely result in more variable apportionment compared to using only trawl survey</a:t>
            </a:r>
          </a:p>
          <a:p>
            <a:pPr lvl="1"/>
            <a:endParaRPr lang="en-US" dirty="0"/>
          </a:p>
          <a:p>
            <a:r>
              <a:rPr lang="en-US" dirty="0" smtClean="0"/>
              <a:t>Next steps:</a:t>
            </a:r>
          </a:p>
          <a:p>
            <a:pPr lvl="1"/>
            <a:r>
              <a:rPr lang="en-US" dirty="0" smtClean="0"/>
              <a:t>Working on environmental index, will be looking towards region indices to potentially be used in apportionment</a:t>
            </a:r>
          </a:p>
          <a:p>
            <a:pPr lvl="2"/>
            <a:r>
              <a:rPr lang="en-US" dirty="0" smtClean="0"/>
              <a:t>Survey timing is slightly different in each region, whether/if this results in different environmental conditions by region remains to be seen</a:t>
            </a:r>
          </a:p>
          <a:p>
            <a:pPr lvl="1"/>
            <a:r>
              <a:rPr lang="en-US" dirty="0" smtClean="0"/>
              <a:t>Currently </a:t>
            </a:r>
            <a:r>
              <a:rPr lang="en-US" dirty="0" err="1" smtClean="0"/>
              <a:t>rema</a:t>
            </a:r>
            <a:r>
              <a:rPr lang="en-US" dirty="0" smtClean="0"/>
              <a:t> not developed to include environmental index</a:t>
            </a:r>
          </a:p>
        </p:txBody>
      </p:sp>
    </p:spTree>
    <p:extLst>
      <p:ext uri="{BB962C8B-B14F-4D97-AF65-F5344CB8AC3E}">
        <p14:creationId xmlns:p14="http://schemas.microsoft.com/office/powerpoint/2010/main" val="14555660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Discussion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578490"/>
            <a:ext cx="10515600" cy="4686386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Other indices: IPHC FISS</a:t>
            </a:r>
          </a:p>
          <a:p>
            <a:pPr lvl="1"/>
            <a:r>
              <a:rPr lang="en-US" dirty="0" smtClean="0"/>
              <a:t>Has always been a promising additional index for apportionment, but, recent developments have made implementation questionable for Pacific cod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Recommend: not consider FISS as viable alternative index for Pacific cod until stations randomly subsampled or full FISS design is implemented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26" y="2688758"/>
            <a:ext cx="3769182" cy="26628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0839" y="2688758"/>
            <a:ext cx="3713250" cy="26804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3332" y="2688758"/>
            <a:ext cx="3849292" cy="268047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3885672" y="3854255"/>
            <a:ext cx="630195" cy="442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7733613" y="3854255"/>
            <a:ext cx="630195" cy="442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84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data differences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Plot of base model vs data update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0816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Apport</a:t>
            </a:r>
            <a:r>
              <a:rPr lang="en-US" dirty="0" smtClean="0"/>
              <a:t> </a:t>
            </a:r>
            <a:r>
              <a:rPr lang="en-US" dirty="0" err="1" smtClean="0"/>
              <a:t>inv</a:t>
            </a:r>
            <a:r>
              <a:rPr lang="en-US" dirty="0" smtClean="0"/>
              <a:t>: Discussion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578490"/>
            <a:ext cx="10515600" cy="4686386"/>
          </a:xfrm>
        </p:spPr>
        <p:txBody>
          <a:bodyPr>
            <a:normAutofit/>
          </a:bodyPr>
          <a:lstStyle/>
          <a:p>
            <a:r>
              <a:rPr lang="en-US" dirty="0" smtClean="0"/>
              <a:t>Other indices: ADF&amp;G large mesh survey</a:t>
            </a:r>
          </a:p>
          <a:p>
            <a:pPr lvl="1"/>
            <a:r>
              <a:rPr lang="en-US" dirty="0" smtClean="0"/>
              <a:t>Rub here: only samples western and central gulf</a:t>
            </a:r>
          </a:p>
          <a:p>
            <a:pPr lvl="1"/>
            <a:r>
              <a:rPr lang="en-US" dirty="0" smtClean="0"/>
              <a:t>But, if there is additional information about trend in these two </a:t>
            </a:r>
            <a:r>
              <a:rPr lang="en-US" dirty="0" err="1" smtClean="0"/>
              <a:t>subregions</a:t>
            </a:r>
            <a:r>
              <a:rPr lang="en-US" dirty="0" smtClean="0"/>
              <a:t>, could possibly use it in </a:t>
            </a:r>
            <a:r>
              <a:rPr lang="en-US" dirty="0" err="1" smtClean="0"/>
              <a:t>rema</a:t>
            </a:r>
            <a:endParaRPr lang="en-US" dirty="0" smtClean="0"/>
          </a:p>
          <a:p>
            <a:pPr lvl="1"/>
            <a:r>
              <a:rPr lang="en-US" dirty="0" smtClean="0"/>
              <a:t>However, </a:t>
            </a:r>
            <a:r>
              <a:rPr lang="en-US" dirty="0" err="1" smtClean="0"/>
              <a:t>rema</a:t>
            </a:r>
            <a:r>
              <a:rPr lang="en-US" dirty="0" smtClean="0"/>
              <a:t> currently not capable of including third index</a:t>
            </a:r>
          </a:p>
          <a:p>
            <a:pPr lvl="1"/>
            <a:r>
              <a:rPr lang="en-US" dirty="0" smtClean="0"/>
              <a:t>Recommend: for now continue to track ADF&amp;G survey in assessment, but since we have 2 indices in </a:t>
            </a:r>
            <a:r>
              <a:rPr lang="en-US" dirty="0" err="1" smtClean="0"/>
              <a:t>rema</a:t>
            </a:r>
            <a:r>
              <a:rPr lang="en-US" dirty="0" smtClean="0"/>
              <a:t> that have good spatial coverage, not spend time yet developing this as an additional index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083C68-C3B3-44F7-A518-D7A1025AD26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19534" y="365125"/>
            <a:ext cx="2929693" cy="1953129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5332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data updates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Ageing error updated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354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data updates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Ageing error updated plots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683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Post-91 data filtering: &gt;10 per haul in fed data</a:t>
            </a:r>
          </a:p>
          <a:p>
            <a:r>
              <a:rPr lang="en-US" dirty="0" smtClean="0"/>
              <a:t>Proportion of hauls removed: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366839"/>
              </p:ext>
            </p:extLst>
          </p:nvPr>
        </p:nvGraphicFramePr>
        <p:xfrm>
          <a:off x="2748865" y="2820035"/>
          <a:ext cx="5250077" cy="3491865"/>
        </p:xfrm>
        <a:graphic>
          <a:graphicData uri="http://schemas.openxmlformats.org/drawingml/2006/table">
            <a:tbl>
              <a:tblPr/>
              <a:tblGrid>
                <a:gridCol w="1373096">
                  <a:extLst>
                    <a:ext uri="{9D8B030D-6E8A-4147-A177-3AD203B41FA5}">
                      <a16:colId xmlns:a16="http://schemas.microsoft.com/office/drawing/2014/main" val="3729623292"/>
                    </a:ext>
                  </a:extLst>
                </a:gridCol>
                <a:gridCol w="1292327">
                  <a:extLst>
                    <a:ext uri="{9D8B030D-6E8A-4147-A177-3AD203B41FA5}">
                      <a16:colId xmlns:a16="http://schemas.microsoft.com/office/drawing/2014/main" val="3077856529"/>
                    </a:ext>
                  </a:extLst>
                </a:gridCol>
                <a:gridCol w="1292327">
                  <a:extLst>
                    <a:ext uri="{9D8B030D-6E8A-4147-A177-3AD203B41FA5}">
                      <a16:colId xmlns:a16="http://schemas.microsoft.com/office/drawing/2014/main" val="1126430530"/>
                    </a:ext>
                  </a:extLst>
                </a:gridCol>
                <a:gridCol w="1292327">
                  <a:extLst>
                    <a:ext uri="{9D8B030D-6E8A-4147-A177-3AD203B41FA5}">
                      <a16:colId xmlns:a16="http://schemas.microsoft.com/office/drawing/2014/main" val="397927862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Longline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Pot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Trawl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51658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1991-2012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705441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077816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70616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6056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61086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71342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96663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716883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890426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45088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077651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793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9604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State data used to ‘fill-in’ missing fed data:</a:t>
            </a:r>
          </a:p>
          <a:p>
            <a:r>
              <a:rPr lang="en-US" dirty="0" smtClean="0"/>
              <a:t>2 steps:</a:t>
            </a:r>
          </a:p>
          <a:p>
            <a:pPr lvl="1"/>
            <a:r>
              <a:rPr lang="en-US" dirty="0" smtClean="0"/>
              <a:t>Step 1: uses state data if has more than fed data</a:t>
            </a:r>
          </a:p>
          <a:p>
            <a:pPr lvl="1"/>
            <a:r>
              <a:rPr lang="en-US" dirty="0" smtClean="0"/>
              <a:t>Step 2: uses state data if more than 30 lengths observed (at tri-area-gear level)</a:t>
            </a:r>
          </a:p>
          <a:p>
            <a:r>
              <a:rPr lang="en-US" dirty="0" smtClean="0"/>
              <a:t>Amount of state data not used: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747482"/>
              </p:ext>
            </p:extLst>
          </p:nvPr>
        </p:nvGraphicFramePr>
        <p:xfrm>
          <a:off x="6450226" y="4001294"/>
          <a:ext cx="4011828" cy="2417445"/>
        </p:xfrm>
        <a:graphic>
          <a:graphicData uri="http://schemas.openxmlformats.org/drawingml/2006/table">
            <a:tbl>
              <a:tblPr/>
              <a:tblGrid>
                <a:gridCol w="1002957">
                  <a:extLst>
                    <a:ext uri="{9D8B030D-6E8A-4147-A177-3AD203B41FA5}">
                      <a16:colId xmlns:a16="http://schemas.microsoft.com/office/drawing/2014/main" val="3723367976"/>
                    </a:ext>
                  </a:extLst>
                </a:gridCol>
                <a:gridCol w="1002957">
                  <a:extLst>
                    <a:ext uri="{9D8B030D-6E8A-4147-A177-3AD203B41FA5}">
                      <a16:colId xmlns:a16="http://schemas.microsoft.com/office/drawing/2014/main" val="546526745"/>
                    </a:ext>
                  </a:extLst>
                </a:gridCol>
                <a:gridCol w="1002957">
                  <a:extLst>
                    <a:ext uri="{9D8B030D-6E8A-4147-A177-3AD203B41FA5}">
                      <a16:colId xmlns:a16="http://schemas.microsoft.com/office/drawing/2014/main" val="11657075"/>
                    </a:ext>
                  </a:extLst>
                </a:gridCol>
                <a:gridCol w="1002957">
                  <a:extLst>
                    <a:ext uri="{9D8B030D-6E8A-4147-A177-3AD203B41FA5}">
                      <a16:colId xmlns:a16="http://schemas.microsoft.com/office/drawing/2014/main" val="18431761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Step 1</a:t>
                      </a:r>
                      <a:endParaRPr lang="en-US" sz="17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Longline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Pot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Trawl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76420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1997-2016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93162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07527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40999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95637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04110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8449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46453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--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5015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7657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Len comp </a:t>
            </a:r>
            <a:r>
              <a:rPr lang="en-US" dirty="0" err="1" smtClean="0"/>
              <a:t>inv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Post-91 data filtering: &gt;10 per haul in fed data</a:t>
            </a:r>
          </a:p>
          <a:p>
            <a:pPr lvl="1"/>
            <a:r>
              <a:rPr lang="en-US" b="1" u="sng" dirty="0" smtClean="0">
                <a:solidFill>
                  <a:schemeClr val="accent6">
                    <a:lumMod val="75000"/>
                  </a:schemeClr>
                </a:solidFill>
              </a:rPr>
              <a:t>Propose</a:t>
            </a:r>
            <a:r>
              <a:rPr lang="en-US" dirty="0" smtClean="0"/>
              <a:t>: remove filter and include all data</a:t>
            </a:r>
          </a:p>
          <a:p>
            <a:r>
              <a:rPr lang="en-US" dirty="0" smtClean="0"/>
              <a:t>State data used to ‘fill-in’ missing fed data</a:t>
            </a:r>
          </a:p>
          <a:p>
            <a:pPr lvl="1"/>
            <a:r>
              <a:rPr lang="en-US" dirty="0" smtClean="0"/>
              <a:t>So, if fed data exists in a trimester-region-gear combo, use fed data no matter how much available compared to state</a:t>
            </a:r>
          </a:p>
          <a:p>
            <a:pPr lvl="1"/>
            <a:r>
              <a:rPr lang="en-US" b="1" u="sng" dirty="0">
                <a:solidFill>
                  <a:schemeClr val="accent6">
                    <a:lumMod val="75000"/>
                  </a:schemeClr>
                </a:solidFill>
              </a:rPr>
              <a:t>Propose</a:t>
            </a:r>
            <a:r>
              <a:rPr lang="en-US" dirty="0" smtClean="0"/>
              <a:t>: rather than ‘fill-in’, merge with fed data</a:t>
            </a:r>
          </a:p>
          <a:p>
            <a:pPr lvl="2"/>
            <a:r>
              <a:rPr lang="en-US" dirty="0" smtClean="0"/>
              <a:t>Requires restructure of how fed length comp data computed</a:t>
            </a:r>
          </a:p>
          <a:p>
            <a:pPr lvl="2"/>
            <a:r>
              <a:rPr lang="en-US" dirty="0" smtClean="0"/>
              <a:t>Fed length comp computed at week-area-gear level, difference would require to aggregate at trimester-area-gear level</a:t>
            </a:r>
          </a:p>
          <a:p>
            <a:r>
              <a:rPr lang="en-US" dirty="0" smtClean="0"/>
              <a:t>Time-area-gear aggregation</a:t>
            </a:r>
          </a:p>
          <a:p>
            <a:pPr lvl="1"/>
            <a:r>
              <a:rPr lang="en-US" b="1" u="sng" dirty="0">
                <a:solidFill>
                  <a:schemeClr val="accent6">
                    <a:lumMod val="75000"/>
                  </a:schemeClr>
                </a:solidFill>
              </a:rPr>
              <a:t>Propose</a:t>
            </a:r>
            <a:r>
              <a:rPr lang="en-US" dirty="0" smtClean="0"/>
              <a:t>: simplify and aggregate at trimester-area-gear level rather than week-area-gear</a:t>
            </a:r>
          </a:p>
        </p:txBody>
      </p:sp>
    </p:spTree>
    <p:extLst>
      <p:ext uri="{BB962C8B-B14F-4D97-AF65-F5344CB8AC3E}">
        <p14:creationId xmlns:p14="http://schemas.microsoft.com/office/powerpoint/2010/main" val="1218787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2511</TotalTime>
  <Words>1642</Words>
  <Application>Microsoft Office PowerPoint</Application>
  <PresentationFormat>Widescreen</PresentationFormat>
  <Paragraphs>288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Data scenarios</vt:lpstr>
      <vt:lpstr>Model scenarios</vt:lpstr>
      <vt:lpstr>Base data differences</vt:lpstr>
      <vt:lpstr>Base data differences</vt:lpstr>
      <vt:lpstr>Base data updates</vt:lpstr>
      <vt:lpstr>Base data updates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Len comp inv</vt:lpstr>
      <vt:lpstr>Age comp inv</vt:lpstr>
      <vt:lpstr>Age comp inv</vt:lpstr>
      <vt:lpstr>Age comp inv</vt:lpstr>
      <vt:lpstr>Age comp inv</vt:lpstr>
      <vt:lpstr>Age comp inv</vt:lpstr>
      <vt:lpstr>Apport inv</vt:lpstr>
      <vt:lpstr>Apport inv</vt:lpstr>
      <vt:lpstr>Apport inv: Step 1</vt:lpstr>
      <vt:lpstr>Apport inv: Step 1</vt:lpstr>
      <vt:lpstr>Apport inv: Step 2</vt:lpstr>
      <vt:lpstr>Apport inv: Step 2</vt:lpstr>
      <vt:lpstr>Apport inv: Comparisons</vt:lpstr>
      <vt:lpstr>Apport inv: Comparisons</vt:lpstr>
      <vt:lpstr>Apport inv: Comparisons</vt:lpstr>
      <vt:lpstr>Apport inv: Comparisons</vt:lpstr>
      <vt:lpstr>Apport inv: Discussion</vt:lpstr>
      <vt:lpstr>Apport inv: Discussion</vt:lpstr>
      <vt:lpstr>Apport inv: Discussion</vt:lpstr>
    </vt:vector>
  </TitlesOfParts>
  <Company>NOAA AFSC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differences</dc:title>
  <dc:creator>Pete.Hulson</dc:creator>
  <cp:lastModifiedBy>Pete.Hulson</cp:lastModifiedBy>
  <cp:revision>51</cp:revision>
  <dcterms:created xsi:type="dcterms:W3CDTF">2024-07-30T16:00:11Z</dcterms:created>
  <dcterms:modified xsi:type="dcterms:W3CDTF">2024-08-28T19:23:49Z</dcterms:modified>
</cp:coreProperties>
</file>

<file path=docProps/thumbnail.jpeg>
</file>